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1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7" r:id="rId29"/>
    <p:sldId id="292" r:id="rId30"/>
    <p:sldId id="289" r:id="rId31"/>
    <p:sldId id="293" r:id="rId32"/>
    <p:sldId id="294" r:id="rId3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9010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49236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16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1197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9249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1519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8165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469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0981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536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3603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37A1-C10E-4D7A-A575-8E59019A8A40}" type="datetimeFigureOut">
              <a:rPr lang="es-CO" smtClean="0"/>
              <a:pPr/>
              <a:t>2/07/2017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F6AEA-5871-440D-B867-7612664A07A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367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stralianoption.com/beca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48" y="-13447"/>
            <a:ext cx="12205447" cy="6865564"/>
          </a:xfrm>
          <a:prstGeom prst="rect">
            <a:avLst/>
          </a:prstGeom>
        </p:spPr>
      </p:pic>
      <p:sp>
        <p:nvSpPr>
          <p:cNvPr id="5" name="Shape 119"/>
          <p:cNvSpPr/>
          <p:nvPr/>
        </p:nvSpPr>
        <p:spPr>
          <a:xfrm>
            <a:off x="1409127" y="2272552"/>
            <a:ext cx="9163050" cy="1734761"/>
          </a:xfrm>
          <a:prstGeom prst="rect">
            <a:avLst/>
          </a:prstGeom>
          <a:solidFill>
            <a:srgbClr val="F4F4F4">
              <a:alpha val="63137"/>
            </a:srgbClr>
          </a:solidFill>
          <a:ln w="12700">
            <a:miter lim="400000"/>
          </a:ln>
        </p:spPr>
        <p:txBody>
          <a:bodyPr lIns="97535" tIns="97535" rIns="97535" bIns="97535" anchor="ctr"/>
          <a:lstStyle/>
          <a:p>
            <a:pPr algn="ctr"/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</a:rPr>
              <a:t>BECAS EN AUSTRALIA </a:t>
            </a:r>
            <a:endParaRPr lang="es-CO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1409127" y="4182035"/>
            <a:ext cx="9163050" cy="84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425" y="5049722"/>
            <a:ext cx="5226422" cy="1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7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2746" y="298091"/>
            <a:ext cx="10515600" cy="1325563"/>
          </a:xfrm>
        </p:spPr>
        <p:txBody>
          <a:bodyPr/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latin typeface="+mn-lt"/>
              </a:rPr>
              <a:t>THE UNIVERSITY OF SYDNEY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45329" y="1201359"/>
            <a:ext cx="7737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SEMESTER TWO 2017 : • Round 2 – 06 May 2017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• Round 3 – 10 June 2017</a:t>
            </a:r>
          </a:p>
          <a:p>
            <a:pPr algn="ctr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Top-ranked applicants will be offered a tuition fee reduction of their first year fees by A$5,000, A$20,000*, or A$40,000. Conditions apply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2746" y="3309595"/>
            <a:ext cx="9919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Tier 1 Scholarships capped at AUD$40,000 towards a recipient’s first year tuition fees for Undergraduate and Postgraduate Coursework full degrees only.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Tier 2 Scholarships capped at AUD$20,000 towards a recipient’s first year tuition fees Undergraduate and Postgraduate Coursework full degrees only.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Tier 3 Scholarships capped at AUD$5,000 towards a recipient’s first year tuition fees Undergraduate and Postgraduate Coursework full degrees only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Resultado de imagen de THE UNIVERSITY OF SYDNE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25"/>
            <a:ext cx="3909020" cy="15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4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6462647" y="2892422"/>
            <a:ext cx="5369368" cy="2361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latin typeface="+mn-lt"/>
              </a:rPr>
              <a:t>LA TROBE UNIVERSITY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60439" y="2297530"/>
            <a:ext cx="497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INTERNATIONAL POSTGRADUATE COURSES 2017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39802" y="2874619"/>
            <a:ext cx="5369368" cy="2361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5" name="Grupo 24"/>
          <p:cNvGrpSpPr/>
          <p:nvPr/>
        </p:nvGrpSpPr>
        <p:grpSpPr>
          <a:xfrm>
            <a:off x="6834090" y="3255198"/>
            <a:ext cx="5183690" cy="1715788"/>
            <a:chOff x="1563474" y="3480532"/>
            <a:chExt cx="5183690" cy="1715788"/>
          </a:xfrm>
        </p:grpSpPr>
        <p:grpSp>
          <p:nvGrpSpPr>
            <p:cNvPr id="21" name="Grupo 20"/>
            <p:cNvGrpSpPr/>
            <p:nvPr/>
          </p:nvGrpSpPr>
          <p:grpSpPr>
            <a:xfrm>
              <a:off x="1563474" y="3480532"/>
              <a:ext cx="5027840" cy="1715788"/>
              <a:chOff x="1511505" y="1846312"/>
              <a:chExt cx="5027840" cy="1715788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1511505" y="1882181"/>
                <a:ext cx="2507672" cy="1679919"/>
                <a:chOff x="1511505" y="1882181"/>
                <a:chExt cx="2507672" cy="1679919"/>
              </a:xfrm>
            </p:grpSpPr>
            <p:sp>
              <p:nvSpPr>
                <p:cNvPr id="10" name="CuadroTexto 9"/>
                <p:cNvSpPr txBox="1"/>
                <p:nvPr/>
              </p:nvSpPr>
              <p:spPr>
                <a:xfrm>
                  <a:off x="1511505" y="1882181"/>
                  <a:ext cx="2507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15 % (Total </a:t>
                  </a:r>
                  <a:r>
                    <a:rPr lang="es-CO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Scholarship</a:t>
                  </a:r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  <a:endParaRPr lang="es-CO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" name="Rectángulo 11"/>
                <p:cNvSpPr/>
                <p:nvPr/>
              </p:nvSpPr>
              <p:spPr>
                <a:xfrm>
                  <a:off x="1511506" y="2508419"/>
                  <a:ext cx="24079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20 % (Total </a:t>
                  </a:r>
                  <a:r>
                    <a:rPr lang="es-CO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Scholarship</a:t>
                  </a:r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  <a:endParaRPr lang="es-CO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" name="Rectángulo 12"/>
                <p:cNvSpPr/>
                <p:nvPr/>
              </p:nvSpPr>
              <p:spPr>
                <a:xfrm>
                  <a:off x="1511505" y="3192768"/>
                  <a:ext cx="24079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25 % (Total </a:t>
                  </a:r>
                  <a:r>
                    <a:rPr lang="es-CO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Scholarship</a:t>
                  </a:r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  <a:endParaRPr lang="es-CO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8" name="CuadroTexto 17"/>
              <p:cNvSpPr txBox="1"/>
              <p:nvPr/>
            </p:nvSpPr>
            <p:spPr>
              <a:xfrm>
                <a:off x="5223164" y="1846312"/>
                <a:ext cx="131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3,5/5</a:t>
                </a:r>
                <a:endParaRPr lang="es-CO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CuadroTexto 19"/>
            <p:cNvSpPr txBox="1"/>
            <p:nvPr/>
          </p:nvSpPr>
          <p:spPr>
            <a:xfrm>
              <a:off x="5304919" y="4826988"/>
              <a:ext cx="755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accent1">
                      <a:lumMod val="50000"/>
                    </a:schemeClr>
                  </a:solidFill>
                </a:rPr>
                <a:t>4/5</a:t>
              </a:r>
              <a:endParaRPr lang="es-CO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275133" y="4153760"/>
              <a:ext cx="1472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accent1">
                      <a:lumMod val="50000"/>
                    </a:schemeClr>
                  </a:solidFill>
                </a:rPr>
                <a:t>3,8/5</a:t>
              </a:r>
              <a:endParaRPr lang="es-CO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12110" y="3251963"/>
            <a:ext cx="5183690" cy="1715788"/>
            <a:chOff x="1563474" y="3480532"/>
            <a:chExt cx="5183690" cy="1715788"/>
          </a:xfrm>
        </p:grpSpPr>
        <p:grpSp>
          <p:nvGrpSpPr>
            <p:cNvPr id="31" name="Grupo 30"/>
            <p:cNvGrpSpPr/>
            <p:nvPr/>
          </p:nvGrpSpPr>
          <p:grpSpPr>
            <a:xfrm>
              <a:off x="1563474" y="3480532"/>
              <a:ext cx="5027840" cy="1715788"/>
              <a:chOff x="1511505" y="1846312"/>
              <a:chExt cx="5027840" cy="1715788"/>
            </a:xfrm>
          </p:grpSpPr>
          <p:grpSp>
            <p:nvGrpSpPr>
              <p:cNvPr id="34" name="Grupo 33"/>
              <p:cNvGrpSpPr/>
              <p:nvPr/>
            </p:nvGrpSpPr>
            <p:grpSpPr>
              <a:xfrm>
                <a:off x="1511505" y="1882181"/>
                <a:ext cx="2507672" cy="1679919"/>
                <a:chOff x="1511505" y="1882181"/>
                <a:chExt cx="2507672" cy="1679919"/>
              </a:xfrm>
            </p:grpSpPr>
            <p:sp>
              <p:nvSpPr>
                <p:cNvPr id="39" name="CuadroTexto 38"/>
                <p:cNvSpPr txBox="1"/>
                <p:nvPr/>
              </p:nvSpPr>
              <p:spPr>
                <a:xfrm>
                  <a:off x="1511505" y="1882181"/>
                  <a:ext cx="2507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15 % (Total </a:t>
                  </a:r>
                  <a:r>
                    <a:rPr lang="es-CO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Scholarship</a:t>
                  </a:r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  <a:endParaRPr lang="es-CO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" name="Rectángulo 39"/>
                <p:cNvSpPr/>
                <p:nvPr/>
              </p:nvSpPr>
              <p:spPr>
                <a:xfrm>
                  <a:off x="1511506" y="2508419"/>
                  <a:ext cx="24079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20 % (Total </a:t>
                  </a:r>
                  <a:r>
                    <a:rPr lang="es-CO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Scholarship</a:t>
                  </a:r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  <a:endParaRPr lang="es-CO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ángulo 40"/>
                <p:cNvSpPr/>
                <p:nvPr/>
              </p:nvSpPr>
              <p:spPr>
                <a:xfrm>
                  <a:off x="1511505" y="3192768"/>
                  <a:ext cx="24079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25 % (Total </a:t>
                  </a:r>
                  <a:r>
                    <a:rPr lang="es-CO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Scholarship</a:t>
                  </a:r>
                  <a:r>
                    <a:rPr lang="es-CO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  <a:endParaRPr lang="es-CO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8" name="CuadroTexto 37"/>
              <p:cNvSpPr txBox="1"/>
              <p:nvPr/>
            </p:nvSpPr>
            <p:spPr>
              <a:xfrm>
                <a:off x="5223164" y="1846312"/>
                <a:ext cx="131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26</a:t>
                </a:r>
                <a:endParaRPr lang="es-CO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2" name="CuadroTexto 31"/>
            <p:cNvSpPr txBox="1"/>
            <p:nvPr/>
          </p:nvSpPr>
          <p:spPr>
            <a:xfrm>
              <a:off x="5275133" y="4826988"/>
              <a:ext cx="755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accent1">
                      <a:lumMod val="50000"/>
                    </a:schemeClr>
                  </a:solidFill>
                </a:rPr>
                <a:t>34</a:t>
              </a:r>
              <a:endParaRPr lang="es-CO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275133" y="4153760"/>
              <a:ext cx="1472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accent1">
                      <a:lumMod val="50000"/>
                    </a:schemeClr>
                  </a:solidFill>
                </a:rPr>
                <a:t>30</a:t>
              </a:r>
              <a:endParaRPr lang="es-CO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4308180" y="2978364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IB Grade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0429608" y="2958215"/>
            <a:ext cx="109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 Grade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0290" y="2295324"/>
            <a:ext cx="499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INTERNATIONAL UNDERGRADUATE COURSES 2017</a:t>
            </a:r>
          </a:p>
        </p:txBody>
      </p:sp>
      <p:pic>
        <p:nvPicPr>
          <p:cNvPr id="8194" name="Picture 2" descr="Resultado de imagen de LA TROBE UNIVERSITY AUSTRAL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9" y="-24134"/>
            <a:ext cx="3474658" cy="23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  <p:sp>
        <p:nvSpPr>
          <p:cNvPr id="46" name="Flecha a la derecha con bandas 45"/>
          <p:cNvSpPr/>
          <p:nvPr/>
        </p:nvSpPr>
        <p:spPr>
          <a:xfrm>
            <a:off x="3465738" y="3287832"/>
            <a:ext cx="480074" cy="315040"/>
          </a:xfrm>
          <a:prstGeom prst="stripedRightArrow">
            <a:avLst/>
          </a:prstGeom>
          <a:solidFill>
            <a:srgbClr val="7F7F7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Flecha a la derecha con bandas 46"/>
          <p:cNvSpPr/>
          <p:nvPr/>
        </p:nvSpPr>
        <p:spPr>
          <a:xfrm>
            <a:off x="3446888" y="3963885"/>
            <a:ext cx="480074" cy="315040"/>
          </a:xfrm>
          <a:prstGeom prst="stripedRightArrow">
            <a:avLst/>
          </a:prstGeom>
          <a:solidFill>
            <a:srgbClr val="7F7F7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Flecha a la derecha con bandas 47"/>
          <p:cNvSpPr/>
          <p:nvPr/>
        </p:nvSpPr>
        <p:spPr>
          <a:xfrm>
            <a:off x="3434049" y="4625565"/>
            <a:ext cx="480074" cy="315040"/>
          </a:xfrm>
          <a:prstGeom prst="stripedRightArrow">
            <a:avLst/>
          </a:prstGeom>
          <a:solidFill>
            <a:srgbClr val="7F7F7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Flecha a la derecha con bandas 48"/>
          <p:cNvSpPr/>
          <p:nvPr/>
        </p:nvSpPr>
        <p:spPr>
          <a:xfrm>
            <a:off x="9651539" y="3313232"/>
            <a:ext cx="480074" cy="315040"/>
          </a:xfrm>
          <a:prstGeom prst="stripedRightArrow">
            <a:avLst/>
          </a:prstGeom>
          <a:solidFill>
            <a:srgbClr val="7F7F7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Flecha a la derecha con bandas 49"/>
          <p:cNvSpPr/>
          <p:nvPr/>
        </p:nvSpPr>
        <p:spPr>
          <a:xfrm>
            <a:off x="9632689" y="3989285"/>
            <a:ext cx="480074" cy="315040"/>
          </a:xfrm>
          <a:prstGeom prst="stripedRightArrow">
            <a:avLst/>
          </a:prstGeom>
          <a:solidFill>
            <a:srgbClr val="7F7F7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Flecha a la derecha con bandas 50"/>
          <p:cNvSpPr/>
          <p:nvPr/>
        </p:nvSpPr>
        <p:spPr>
          <a:xfrm>
            <a:off x="9619850" y="4650965"/>
            <a:ext cx="480074" cy="315040"/>
          </a:xfrm>
          <a:prstGeom prst="stripedRightArrow">
            <a:avLst/>
          </a:prstGeom>
          <a:solidFill>
            <a:srgbClr val="7F7F7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983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83" y="153146"/>
            <a:ext cx="3443232" cy="1535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26" y="1359985"/>
            <a:ext cx="11585573" cy="46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9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83" y="153146"/>
            <a:ext cx="3443232" cy="15359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389" y="1860545"/>
            <a:ext cx="11487318" cy="32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2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83" y="746"/>
            <a:ext cx="3443232" cy="1535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26" y="1243761"/>
            <a:ext cx="11217273" cy="48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b="1" dirty="0" smtClean="0"/>
          </a:p>
          <a:p>
            <a:endParaRPr lang="es-CO" b="1" dirty="0"/>
          </a:p>
          <a:p>
            <a:endParaRPr lang="es-CO" b="1" dirty="0" smtClean="0"/>
          </a:p>
          <a:p>
            <a:endParaRPr lang="es-CO" b="1" dirty="0"/>
          </a:p>
          <a:p>
            <a:endParaRPr lang="es-CO" b="1" dirty="0" smtClean="0"/>
          </a:p>
          <a:p>
            <a:pPr marL="0" indent="0" algn="ctr">
              <a:buNone/>
            </a:pP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>La Universidad de Canberra </a:t>
            </a:r>
            <a:r>
              <a:rPr lang="es-CO" dirty="0"/>
              <a:t>y Study Canberra están ofreciendo becas de $AUD10,000 Para  el  costo de vida para el primer semestre de estudios.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b="14777"/>
          <a:stretch/>
        </p:blipFill>
        <p:spPr>
          <a:xfrm>
            <a:off x="2807594" y="773633"/>
            <a:ext cx="6310649" cy="36043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7016" y="6183395"/>
            <a:ext cx="2194984" cy="6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4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96" y="242484"/>
            <a:ext cx="11333409" cy="1325563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sz="1800" b="1" dirty="0">
                <a:solidFill>
                  <a:srgbClr val="212121"/>
                </a:solidFill>
                <a:latin typeface="inherit"/>
              </a:rPr>
              <a:t>10 BECAS SON OFRECIDAS EN 2017,</a:t>
            </a:r>
            <a:br>
              <a:rPr lang="es-ES" sz="1800" b="1" dirty="0">
                <a:solidFill>
                  <a:srgbClr val="212121"/>
                </a:solidFill>
                <a:latin typeface="inherit"/>
              </a:rPr>
            </a:br>
            <a:r>
              <a:rPr lang="es-ES" sz="1800" b="1" dirty="0">
                <a:solidFill>
                  <a:srgbClr val="212121"/>
                </a:solidFill>
                <a:latin typeface="inherit"/>
              </a:rPr>
              <a:t>                    CON CINCO DISPONIBLES EN SEMESTRE 1 Y CINCO EN SEMESTRE 2</a:t>
            </a:r>
            <a:endParaRPr lang="es-CO" sz="1800" dirty="0"/>
          </a:p>
        </p:txBody>
      </p:sp>
      <p:pic>
        <p:nvPicPr>
          <p:cNvPr id="4" name="Picture 2" descr="Resultado de imagen para universidad de canber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01" y="1568047"/>
            <a:ext cx="54391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3031" y="2146384"/>
            <a:ext cx="6053070" cy="37730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ELEGIBILIDAD: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Ser ciudadano australiano o estudiante internacional;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dirty="0">
              <a:solidFill>
                <a:srgbClr val="212121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Han aceptado su oferta o oferta condicional en uno de Los siguientes grados: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Licenciatura en Ingeniería en Redes &amp; Ingeniería de Software (Honores)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Licenciatura en Tecnología de la Información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Licenciatura en Ingeniería de Software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Master de la Tecnología de la Información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Master de Tecnología y Sistemas de Información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Master en ingeniería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7016" y="6183395"/>
            <a:ext cx="2194984" cy="674605"/>
          </a:xfrm>
          <a:prstGeom prst="rect">
            <a:avLst/>
          </a:prstGeom>
        </p:spPr>
      </p:pic>
      <p:pic>
        <p:nvPicPr>
          <p:cNvPr id="7" name="Picture 2" descr="Resultado de imagen para canberra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38" y="602130"/>
            <a:ext cx="1230467" cy="9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7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549" y="365125"/>
            <a:ext cx="11054361" cy="1325563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rgbClr val="212121"/>
                </a:solidFill>
                <a:latin typeface="inherit"/>
              </a:rPr>
              <a:t>10 BECAS SON OFRECIDAS EN 2017,</a:t>
            </a:r>
            <a:br>
              <a:rPr lang="es-ES" sz="2000" b="1" dirty="0">
                <a:solidFill>
                  <a:srgbClr val="212121"/>
                </a:solidFill>
                <a:latin typeface="inherit"/>
              </a:rPr>
            </a:br>
            <a:r>
              <a:rPr lang="es-ES" sz="2000" b="1" dirty="0">
                <a:solidFill>
                  <a:srgbClr val="212121"/>
                </a:solidFill>
                <a:latin typeface="inherit"/>
              </a:rPr>
              <a:t>                    CON CINCO DISPONIBLES EN SEMESTRE 1 Y CINCO EN SEMESTRE 2</a:t>
            </a:r>
            <a:endParaRPr lang="es-CO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79549" y="1823521"/>
            <a:ext cx="5666705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CRITERIOS: Debe </a:t>
            </a:r>
            <a:r>
              <a:rPr lang="es-CO" sz="2000" dirty="0">
                <a:solidFill>
                  <a:srgbClr val="212121"/>
                </a:solidFill>
                <a:latin typeface="arial" panose="020B0604020202020204" pitchFamily="34" charset="0"/>
              </a:rPr>
              <a:t>proporcionar una declaración de 500 palabras en la que Logros en el campo de las TIC y cómo piensa aplicar su Habilidades para la industria en la región de </a:t>
            </a:r>
            <a:r>
              <a:rPr lang="es-CO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Canberra.</a:t>
            </a:r>
          </a:p>
          <a:p>
            <a:pPr algn="just"/>
            <a:endParaRPr lang="es-CO" sz="2000" dirty="0" smtClean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No </a:t>
            </a:r>
            <a:r>
              <a:rPr lang="es-CO" sz="2000" dirty="0">
                <a:solidFill>
                  <a:srgbClr val="212121"/>
                </a:solidFill>
                <a:latin typeface="arial" panose="020B0604020202020204" pitchFamily="34" charset="0"/>
              </a:rPr>
              <a:t>será elegible para esta beca si ya ha Recibió una beca o beca para su estudio en </a:t>
            </a:r>
            <a:r>
              <a:rPr lang="es-CO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UC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Usted </a:t>
            </a:r>
            <a:r>
              <a:rPr lang="es-CO" sz="2000" dirty="0">
                <a:solidFill>
                  <a:srgbClr val="212121"/>
                </a:solidFill>
                <a:latin typeface="arial" panose="020B0604020202020204" pitchFamily="34" charset="0"/>
              </a:rPr>
              <a:t>debe haber aceptado su oferta en UC Campus Bruce </a:t>
            </a:r>
            <a:r>
              <a:rPr lang="es-CO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solamente.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Usted </a:t>
            </a:r>
            <a:r>
              <a:rPr lang="es-CO" sz="2000" dirty="0">
                <a:solidFill>
                  <a:srgbClr val="212121"/>
                </a:solidFill>
                <a:latin typeface="arial" panose="020B0604020202020204" pitchFamily="34" charset="0"/>
              </a:rPr>
              <a:t>debe aceptar que su información sea conocida A los patrocinadores de becas para los fines de la beca Y su promoción.</a:t>
            </a:r>
            <a:endParaRPr lang="es-CO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8926" y="27822"/>
            <a:ext cx="2194984" cy="674605"/>
          </a:xfrm>
          <a:prstGeom prst="rect">
            <a:avLst/>
          </a:prstGeom>
        </p:spPr>
      </p:pic>
      <p:pic>
        <p:nvPicPr>
          <p:cNvPr id="7" name="Picture 2" descr="Resultado de imagen para universidad de canber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107" y="2027991"/>
            <a:ext cx="54391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canberra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794" y="893422"/>
            <a:ext cx="1230467" cy="9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1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634" y="311604"/>
            <a:ext cx="2743200" cy="13754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0526" y="2148831"/>
            <a:ext cx="96403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International Excellence Scholarships</a:t>
            </a:r>
            <a:endParaRPr lang="es-CO" sz="1400" dirty="0"/>
          </a:p>
          <a:p>
            <a:pPr lvl="0"/>
            <a:r>
              <a:rPr lang="es-CO" sz="2000" b="1" dirty="0" err="1"/>
              <a:t>Pathway</a:t>
            </a:r>
            <a:r>
              <a:rPr lang="es-CO" sz="2000" b="1" dirty="0"/>
              <a:t>:</a:t>
            </a:r>
            <a:r>
              <a:rPr lang="es-CO" sz="1600" b="1" dirty="0"/>
              <a:t> </a:t>
            </a:r>
            <a:r>
              <a:rPr lang="es-CO" dirty="0"/>
              <a:t>Entre $7.000 AUD - $9.000 AUD, Distribuidos en la duración total del curso.</a:t>
            </a:r>
            <a:r>
              <a:rPr lang="es-CO" b="1" dirty="0"/>
              <a:t> </a:t>
            </a:r>
            <a:endParaRPr lang="es-CO" sz="1600" dirty="0"/>
          </a:p>
          <a:p>
            <a:r>
              <a:rPr lang="es-CO" b="1" dirty="0"/>
              <a:t>                Aplica para:</a:t>
            </a:r>
            <a:endParaRPr lang="es-CO" dirty="0"/>
          </a:p>
          <a:p>
            <a:pPr lvl="1"/>
            <a:r>
              <a:rPr lang="es-CO" dirty="0" err="1"/>
              <a:t>Foundation</a:t>
            </a:r>
            <a:r>
              <a:rPr lang="es-CO" dirty="0"/>
              <a:t> + Diploma + Pregrado</a:t>
            </a:r>
            <a:endParaRPr lang="es-CO" sz="1600" dirty="0"/>
          </a:p>
          <a:p>
            <a:pPr lvl="1"/>
            <a:r>
              <a:rPr lang="en-AU" dirty="0"/>
              <a:t>Foundation + </a:t>
            </a:r>
            <a:r>
              <a:rPr lang="en-AU" dirty="0" err="1"/>
              <a:t>Pregrado</a:t>
            </a:r>
            <a:endParaRPr lang="es-CO" sz="1600" dirty="0"/>
          </a:p>
          <a:p>
            <a:pPr lvl="1"/>
            <a:r>
              <a:rPr lang="en-AU" dirty="0"/>
              <a:t>Diploma + </a:t>
            </a:r>
            <a:r>
              <a:rPr lang="en-AU" dirty="0" err="1"/>
              <a:t>Pregrado</a:t>
            </a:r>
            <a:endParaRPr lang="es-CO" sz="1600" dirty="0"/>
          </a:p>
          <a:p>
            <a:r>
              <a:rPr lang="en-AU" dirty="0"/>
              <a:t> </a:t>
            </a:r>
            <a:endParaRPr lang="es-CO" dirty="0"/>
          </a:p>
          <a:p>
            <a:pPr lvl="0"/>
            <a:r>
              <a:rPr lang="es-CO" sz="2000" b="1" dirty="0"/>
              <a:t>Pregrados:</a:t>
            </a:r>
            <a:r>
              <a:rPr lang="es-CO" sz="1600" dirty="0"/>
              <a:t> </a:t>
            </a:r>
            <a:r>
              <a:rPr lang="es-CO" dirty="0"/>
              <a:t>Entre el 10% y el 25% de descuento, sobre el valor total del programa. Distribuidos en la duración total del curso. Para mantener la beca, el estudiante debe mantener su promedio académico sobre el 65%.</a:t>
            </a:r>
            <a:endParaRPr lang="es-CO" sz="1600" dirty="0"/>
          </a:p>
          <a:p>
            <a:r>
              <a:rPr lang="es-CO" dirty="0"/>
              <a:t> </a:t>
            </a:r>
          </a:p>
          <a:p>
            <a:r>
              <a:rPr lang="es-CO" sz="1600" b="1" dirty="0"/>
              <a:t>Aplica para:</a:t>
            </a:r>
            <a:r>
              <a:rPr lang="es-CO" sz="1600" dirty="0"/>
              <a:t> </a:t>
            </a:r>
            <a:r>
              <a:rPr lang="es-CO" dirty="0"/>
              <a:t>Estudiantes aplicando a pregrados.</a:t>
            </a:r>
            <a:endParaRPr lang="es-CO" sz="1600" dirty="0"/>
          </a:p>
          <a:p>
            <a:r>
              <a:rPr lang="es-CO" dirty="0"/>
              <a:t> </a:t>
            </a:r>
          </a:p>
          <a:p>
            <a:pPr lvl="0"/>
            <a:endParaRPr lang="es-CO" sz="1600" dirty="0"/>
          </a:p>
          <a:p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3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45920" y="2468880"/>
            <a:ext cx="8778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000" b="1" dirty="0"/>
              <a:t>Posgrados: </a:t>
            </a:r>
            <a:r>
              <a:rPr lang="es-CO" dirty="0"/>
              <a:t>Entre el 10% y el 25% de descuento, sobre el valor total del programa. Distribuidos en la duración total de la maestría. Para mantener la beca, el estudiante debe mantener su promedio académico sobre el 65</a:t>
            </a:r>
            <a:r>
              <a:rPr lang="es-CO" dirty="0" smtClean="0"/>
              <a:t>%.</a:t>
            </a:r>
          </a:p>
          <a:p>
            <a:pPr lvl="0"/>
            <a:endParaRPr lang="es-CO" sz="1600" dirty="0"/>
          </a:p>
          <a:p>
            <a:r>
              <a:rPr lang="es-CO" dirty="0"/>
              <a:t> </a:t>
            </a:r>
          </a:p>
          <a:p>
            <a:r>
              <a:rPr lang="es-CO" sz="1600" b="1" dirty="0"/>
              <a:t>Aplica para:</a:t>
            </a:r>
            <a:r>
              <a:rPr lang="es-CO" sz="1600" dirty="0"/>
              <a:t> </a:t>
            </a:r>
            <a:r>
              <a:rPr lang="es-CO" dirty="0"/>
              <a:t>Estudiantes aplicando a maestrías de 2 años, en una de las siguientes áreas:</a:t>
            </a: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dirty="0"/>
              <a:t>Negocios y Gerencia.</a:t>
            </a: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dirty="0"/>
              <a:t>Ingeniería (civil, eléctrica, electrónica, ciencias de la ingeniería e Innovación y emprendimiento)</a:t>
            </a: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dirty="0"/>
              <a:t>Tecnologías de información, sistemas y computación.</a:t>
            </a: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dirty="0"/>
              <a:t>Arte.</a:t>
            </a: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dirty="0"/>
              <a:t>Ciencias.</a:t>
            </a: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634" y="311604"/>
            <a:ext cx="2743200" cy="1375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>
            <a:spLocks noGrp="1"/>
          </p:cNvSpPr>
          <p:nvPr>
            <p:ph idx="1"/>
          </p:nvPr>
        </p:nvSpPr>
        <p:spPr>
          <a:xfrm>
            <a:off x="760927" y="550617"/>
            <a:ext cx="10515600" cy="1394093"/>
          </a:xfrm>
          <a:prstGeom prst="rect">
            <a:avLst/>
          </a:prstGeom>
          <a:solidFill>
            <a:srgbClr val="F4F4F4">
              <a:alpha val="63137"/>
            </a:srgbClr>
          </a:solidFill>
          <a:ln w="12700">
            <a:miter lim="400000"/>
          </a:ln>
        </p:spPr>
        <p:txBody>
          <a:bodyPr lIns="97535" tIns="97535" rIns="97535" bIns="97535" anchor="ctr"/>
          <a:lstStyle/>
          <a:p>
            <a:pPr marL="0" indent="0" algn="ctr">
              <a:buNone/>
            </a:pPr>
            <a:r>
              <a:rPr lang="es-GT" sz="7200" dirty="0"/>
              <a:t>Tipos de Becas en Australia</a:t>
            </a:r>
            <a:endParaRPr lang="es-CO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3289" y="2112135"/>
            <a:ext cx="10173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</a:t>
            </a:r>
            <a:r>
              <a:rPr lang="es-GT" sz="8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    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becas del Gobierno Australiano, que ese encuentran abiertas en este momento. 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primer </a:t>
            </a:r>
            <a:r>
              <a:rPr lang="es-GT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slide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 la presentación habla sobre estas becas. </a:t>
            </a:r>
            <a:endParaRPr lang="es-GT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GT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GT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Directas 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la universidad, en su mayoría son parciales, pero también existen completas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La mayor parte de la presentación se trata de estas. Adicional en nuestra pagina web se actualizan constantemente, las 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pueden encontrar en: </a:t>
            </a:r>
            <a:r>
              <a:rPr lang="es-GT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</a:t>
            </a:r>
            <a:r>
              <a:rPr lang="es-GT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www.australianoption.com/becas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s-GT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s-419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</a:t>
            </a:r>
            <a:r>
              <a:rPr lang="es-GT" sz="8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      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Hemos logrado varias 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alianzas y se están buscando lograr más 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 </a:t>
            </a:r>
            <a:r>
              <a:rPr lang="es-GT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Guatefuturo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 </a:t>
            </a:r>
            <a:r>
              <a:rPr lang="es-GT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Hondufuturo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 es una opción muy viable. Estas son descuentos del 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10% 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 25%, que se suman a la cantidad que </a:t>
            </a:r>
            <a:r>
              <a:rPr lang="es-GT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Guatefuturo</a:t>
            </a:r>
            <a:r>
              <a:rPr lang="es-G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te </a:t>
            </a:r>
            <a:r>
              <a:rPr lang="es-GT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otorgue. Estas están de ultimo en la presentación. </a:t>
            </a:r>
            <a:endParaRPr lang="es-419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76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046" y="621483"/>
            <a:ext cx="4197985" cy="7048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85554" y="2168434"/>
            <a:ext cx="80989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MERIT SCHOLARSHIPS</a:t>
            </a:r>
            <a:r>
              <a:rPr lang="en-US" dirty="0"/>
              <a:t>: </a:t>
            </a:r>
            <a:endParaRPr lang="es-CO" dirty="0"/>
          </a:p>
          <a:p>
            <a:pPr lvl="0"/>
            <a:r>
              <a:rPr lang="es-CO" b="1" dirty="0" err="1"/>
              <a:t>Innovative</a:t>
            </a:r>
            <a:r>
              <a:rPr lang="es-CO" b="1" dirty="0"/>
              <a:t> International </a:t>
            </a:r>
            <a:r>
              <a:rPr lang="es-CO" b="1" dirty="0" err="1"/>
              <a:t>Scholarships</a:t>
            </a:r>
            <a:r>
              <a:rPr lang="es-CO" b="1" dirty="0"/>
              <a:t> (No hay límite de becas): </a:t>
            </a:r>
            <a:r>
              <a:rPr lang="es-CO" dirty="0"/>
              <a:t>Para estudiantes aplicando a </a:t>
            </a:r>
            <a:r>
              <a:rPr lang="es-CO" dirty="0" smtClean="0"/>
              <a:t>Posgrado beca </a:t>
            </a:r>
            <a:r>
              <a:rPr lang="es-CO" dirty="0"/>
              <a:t>por méritos con un descuento de 25% para un año o un semestre según el programa + 10% descuento en ELB (Programa de Ingles), si dicho estudiante no tuviera el nivel de inglés necesario.</a:t>
            </a:r>
          </a:p>
          <a:p>
            <a:r>
              <a:rPr lang="es-CO" b="1" dirty="0"/>
              <a:t> </a:t>
            </a:r>
            <a:endParaRPr lang="es-CO" dirty="0"/>
          </a:p>
          <a:p>
            <a:pPr lvl="0"/>
            <a:r>
              <a:rPr lang="es-CO" b="1" dirty="0"/>
              <a:t>MBA Global </a:t>
            </a:r>
            <a:r>
              <a:rPr lang="es-CO" b="1" dirty="0" err="1"/>
              <a:t>Scholarship</a:t>
            </a:r>
            <a:r>
              <a:rPr lang="es-CO" b="1" dirty="0"/>
              <a:t>: </a:t>
            </a:r>
            <a:r>
              <a:rPr lang="es-CO" dirty="0"/>
              <a:t>50% totalidad del programa, 2 Becas</a:t>
            </a:r>
          </a:p>
          <a:p>
            <a:r>
              <a:rPr lang="es-CO" b="1" dirty="0"/>
              <a:t> </a:t>
            </a:r>
            <a:endParaRPr lang="es-CO" dirty="0"/>
          </a:p>
          <a:p>
            <a:pPr lvl="0"/>
            <a:r>
              <a:rPr lang="es-CO" b="1" dirty="0"/>
              <a:t> </a:t>
            </a:r>
            <a:r>
              <a:rPr lang="es-CO" b="1" dirty="0" err="1"/>
              <a:t>Merit</a:t>
            </a:r>
            <a:r>
              <a:rPr lang="es-CO" b="1" dirty="0"/>
              <a:t> </a:t>
            </a:r>
            <a:r>
              <a:rPr lang="es-CO" b="1" dirty="0" err="1"/>
              <a:t>Extension</a:t>
            </a:r>
            <a:r>
              <a:rPr lang="es-CO" b="1" dirty="0"/>
              <a:t> </a:t>
            </a:r>
            <a:r>
              <a:rPr lang="es-CO" b="1" dirty="0" err="1"/>
              <a:t>Science</a:t>
            </a:r>
            <a:r>
              <a:rPr lang="es-CO" b="1" dirty="0"/>
              <a:t> and </a:t>
            </a:r>
            <a:r>
              <a:rPr lang="es-CO" b="1" dirty="0" err="1"/>
              <a:t>Engineering</a:t>
            </a:r>
            <a:r>
              <a:rPr lang="es-CO" b="1" dirty="0"/>
              <a:t>: </a:t>
            </a:r>
            <a:r>
              <a:rPr lang="es-CO" dirty="0"/>
              <a:t>Beca para estudiantes de pregrado en ingeniería del 25% para semestres siguientes (Notas por encima del 75%)</a:t>
            </a:r>
          </a:p>
          <a:p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7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72491" y="2416629"/>
            <a:ext cx="80728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err="1"/>
              <a:t>Study</a:t>
            </a:r>
            <a:r>
              <a:rPr lang="es-CO" b="1" dirty="0"/>
              <a:t> </a:t>
            </a:r>
            <a:r>
              <a:rPr lang="es-CO" b="1" dirty="0" err="1"/>
              <a:t>Abroad</a:t>
            </a:r>
            <a:r>
              <a:rPr lang="es-CO" b="1" dirty="0"/>
              <a:t> </a:t>
            </a:r>
            <a:r>
              <a:rPr lang="es-CO" b="1" dirty="0" err="1"/>
              <a:t>Scholarship</a:t>
            </a:r>
            <a:r>
              <a:rPr lang="es-CO" b="1" dirty="0"/>
              <a:t>: </a:t>
            </a:r>
            <a:r>
              <a:rPr lang="es-CO" dirty="0"/>
              <a:t>Beca para estudiantes que quieran hacer un semestre  o un año de su pregrado en </a:t>
            </a:r>
            <a:r>
              <a:rPr lang="es-CO" dirty="0" err="1"/>
              <a:t>Curtin</a:t>
            </a:r>
            <a:r>
              <a:rPr lang="es-CO" dirty="0"/>
              <a:t> </a:t>
            </a:r>
            <a:r>
              <a:rPr lang="es-CO" dirty="0" err="1"/>
              <a:t>University</a:t>
            </a:r>
            <a:r>
              <a:rPr lang="es-CO" dirty="0"/>
              <a:t>, equivale a un 25% de descuento sobre el valor total del programa. No hay límite de becas.</a:t>
            </a:r>
          </a:p>
          <a:p>
            <a:r>
              <a:rPr lang="es-CO" dirty="0"/>
              <a:t> </a:t>
            </a:r>
          </a:p>
          <a:p>
            <a:pPr lvl="0"/>
            <a:r>
              <a:rPr lang="es-CO" b="1" dirty="0" smtClean="0"/>
              <a:t>International </a:t>
            </a:r>
            <a:r>
              <a:rPr lang="es-CO" b="1" dirty="0" err="1"/>
              <a:t>Postgraduate</a:t>
            </a:r>
            <a:r>
              <a:rPr lang="es-CO" b="1" dirty="0"/>
              <a:t> </a:t>
            </a:r>
            <a:r>
              <a:rPr lang="es-CO" b="1" dirty="0" err="1"/>
              <a:t>Research</a:t>
            </a:r>
            <a:r>
              <a:rPr lang="es-CO" b="1" dirty="0"/>
              <a:t> </a:t>
            </a:r>
            <a:r>
              <a:rPr lang="es-CO" b="1" dirty="0" err="1"/>
              <a:t>Scholarships</a:t>
            </a:r>
            <a:r>
              <a:rPr lang="es-CO" b="1" dirty="0"/>
              <a:t> (IPRS): </a:t>
            </a:r>
            <a:r>
              <a:rPr lang="es-CO" dirty="0"/>
              <a:t>Beca para maestrías por investigación y doctorados, cubre el 100% del valor del programa, además incluye un estipendio anual de $26.288 AUD para manutención, el </a:t>
            </a:r>
            <a:r>
              <a:rPr lang="es-CO" dirty="0" err="1"/>
              <a:t>aplicante</a:t>
            </a:r>
            <a:r>
              <a:rPr lang="es-CO" dirty="0"/>
              <a:t> debe cumplir con el nivel de inglés adecuado para entrada directa.</a:t>
            </a:r>
          </a:p>
          <a:p>
            <a:endParaRPr lang="es-CO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046" y="621483"/>
            <a:ext cx="4197985" cy="704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9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046" y="611505"/>
            <a:ext cx="3200400" cy="1428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16679" y="2553987"/>
            <a:ext cx="9039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/>
              <a:t>International </a:t>
            </a:r>
            <a:r>
              <a:rPr lang="es-CO" b="1" dirty="0" err="1"/>
              <a:t>Excellence</a:t>
            </a:r>
            <a:r>
              <a:rPr lang="es-CO" b="1" dirty="0"/>
              <a:t> </a:t>
            </a:r>
            <a:r>
              <a:rPr lang="es-CO" b="1" dirty="0" err="1"/>
              <a:t>Scholarship</a:t>
            </a:r>
            <a:r>
              <a:rPr lang="es-CO" b="1" dirty="0"/>
              <a:t> </a:t>
            </a:r>
            <a:r>
              <a:rPr lang="es-CO" b="1" dirty="0" err="1"/>
              <a:t>for</a:t>
            </a:r>
            <a:r>
              <a:rPr lang="es-CO" b="1" dirty="0"/>
              <a:t> Latín América: </a:t>
            </a:r>
            <a:r>
              <a:rPr lang="es-CO" dirty="0"/>
              <a:t>Beca para estudiantes de Latino América que quieran hacer pregrados y posgrados en RMIT (10 becas por año). La beca es por un valor de $5.000 AUD por el primer año del curso y es deducida del valor de la matricula cada semestre, es decir $2.500 AUD respectivamente. </a:t>
            </a:r>
          </a:p>
          <a:p>
            <a:r>
              <a:rPr lang="es-CO" b="1" dirty="0"/>
              <a:t>	</a:t>
            </a:r>
            <a:endParaRPr lang="es-CO" dirty="0"/>
          </a:p>
          <a:p>
            <a:pPr lvl="0"/>
            <a:r>
              <a:rPr lang="es-CO" b="1" dirty="0"/>
              <a:t>Social Media </a:t>
            </a:r>
            <a:r>
              <a:rPr lang="es-CO" b="1" dirty="0" err="1"/>
              <a:t>Ambasor</a:t>
            </a:r>
            <a:r>
              <a:rPr lang="es-CO" b="1" dirty="0"/>
              <a:t> </a:t>
            </a:r>
            <a:r>
              <a:rPr lang="es-CO" b="1" dirty="0" err="1"/>
              <a:t>Scholarship</a:t>
            </a:r>
            <a:r>
              <a:rPr lang="es-CO" b="1" dirty="0"/>
              <a:t>:</a:t>
            </a:r>
            <a:r>
              <a:rPr lang="es-CO" dirty="0"/>
              <a:t> Beca para estudiantes que quieran hacer un semestre de su pregrado en RMIT, el beneficio es de $1000 AUD de descuento sobre el valor de su curso. (10 Becas disponibles por año)</a:t>
            </a:r>
          </a:p>
          <a:p>
            <a:r>
              <a:rPr lang="es-CO" b="1" dirty="0"/>
              <a:t> </a:t>
            </a:r>
            <a:endParaRPr lang="es-CO" dirty="0"/>
          </a:p>
          <a:p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6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54035" y="2508068"/>
            <a:ext cx="9653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err="1"/>
              <a:t>Cost</a:t>
            </a:r>
            <a:r>
              <a:rPr lang="es-CO" b="1" dirty="0"/>
              <a:t> of Living </a:t>
            </a:r>
            <a:r>
              <a:rPr lang="es-CO" b="1" dirty="0" err="1"/>
              <a:t>Scholarship</a:t>
            </a:r>
            <a:r>
              <a:rPr lang="es-CO" b="1" dirty="0"/>
              <a:t>: </a:t>
            </a:r>
            <a:r>
              <a:rPr lang="es-CO" dirty="0"/>
              <a:t>Beca para manutención por mérito académico, para estudiantes con un promedio mínimo de 65% sobre sus estudios anteriores (Bachillerato o Pregrado), la beca es por un valor de $2.350 AUD en </a:t>
            </a:r>
            <a:r>
              <a:rPr lang="es-CO" dirty="0" err="1"/>
              <a:t>gift</a:t>
            </a:r>
            <a:r>
              <a:rPr lang="es-CO" dirty="0"/>
              <a:t> </a:t>
            </a:r>
            <a:r>
              <a:rPr lang="es-CO" dirty="0" err="1"/>
              <a:t>cards</a:t>
            </a:r>
            <a:r>
              <a:rPr lang="es-CO" dirty="0"/>
              <a:t> para gastos de transporte, mercado y materiales de estudio sobre el primer mes de los estudios.</a:t>
            </a:r>
          </a:p>
          <a:p>
            <a:r>
              <a:rPr lang="es-CO" b="1" dirty="0"/>
              <a:t> </a:t>
            </a:r>
            <a:endParaRPr lang="es-CO" dirty="0"/>
          </a:p>
          <a:p>
            <a:pPr lvl="0"/>
            <a:r>
              <a:rPr lang="es-CO" b="1" dirty="0"/>
              <a:t>RMIT </a:t>
            </a:r>
            <a:r>
              <a:rPr lang="es-CO" b="1" dirty="0" err="1"/>
              <a:t>Postgraduate</a:t>
            </a:r>
            <a:r>
              <a:rPr lang="es-CO" b="1" dirty="0"/>
              <a:t> </a:t>
            </a:r>
            <a:r>
              <a:rPr lang="es-CO" b="1" dirty="0" err="1"/>
              <a:t>Research</a:t>
            </a:r>
            <a:r>
              <a:rPr lang="es-CO" b="1" dirty="0"/>
              <a:t> International </a:t>
            </a:r>
            <a:r>
              <a:rPr lang="es-CO" b="1" dirty="0" err="1"/>
              <a:t>Scholarship</a:t>
            </a:r>
            <a:r>
              <a:rPr lang="es-CO" b="1" dirty="0"/>
              <a:t> (RPIS): </a:t>
            </a:r>
            <a:r>
              <a:rPr lang="es-CO" dirty="0"/>
              <a:t>Beca por méritos académicos, para estudiantes de Maestría por investigación y doctorados PhD, los estudiantes de maestría debe tener un promedio mínimo en su pregrado de 80%  y para el doctorado PhD deben tener una maestría por investigación o con un componente de alta distinción. para ser considerados La beca cubre el total del valor del curso a realizar, el valor del seguro médico obligatorio de estudiante OSHC por la duración de la visa, además de un estipendio anual de $29.288 AUD para manutención.</a:t>
            </a:r>
          </a:p>
          <a:p>
            <a:endParaRPr lang="es-CO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046" y="611505"/>
            <a:ext cx="3200400" cy="142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2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49532" y="2547257"/>
            <a:ext cx="98493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/>
              <a:t>International </a:t>
            </a:r>
            <a:r>
              <a:rPr lang="es-CO" b="1" dirty="0" err="1"/>
              <a:t>Postgraduate</a:t>
            </a:r>
            <a:r>
              <a:rPr lang="es-CO" b="1" dirty="0"/>
              <a:t> </a:t>
            </a:r>
            <a:r>
              <a:rPr lang="es-CO" b="1" dirty="0" err="1"/>
              <a:t>Research</a:t>
            </a:r>
            <a:r>
              <a:rPr lang="es-CO" b="1" dirty="0"/>
              <a:t> </a:t>
            </a:r>
            <a:r>
              <a:rPr lang="es-CO" b="1" dirty="0" err="1"/>
              <a:t>Scholarships</a:t>
            </a:r>
            <a:r>
              <a:rPr lang="es-CO" b="1" dirty="0"/>
              <a:t> (IPRS): </a:t>
            </a:r>
            <a:r>
              <a:rPr lang="es-CO" dirty="0"/>
              <a:t>Beca para maestrías por investigación y doctorados, los estudiantes de maestría debe tener un promedio mínimo en su pregrado de 80%  y para el doctorado PhD deben tener una maestría por investigación o con un componente de alta distinción. La beca cubre el 100% del valor del programa, además incluye un estipendio anual de $26.288 AUD para manutención, además el valor del seguro médico obligatorio de estudiante OSHC por la duración de la visa.</a:t>
            </a:r>
          </a:p>
          <a:p>
            <a:r>
              <a:rPr lang="es-CO" b="1" dirty="0"/>
              <a:t> </a:t>
            </a:r>
            <a:endParaRPr lang="es-CO" dirty="0"/>
          </a:p>
          <a:p>
            <a:pPr lvl="0"/>
            <a:r>
              <a:rPr lang="es-CO" b="1" dirty="0"/>
              <a:t>Vice </a:t>
            </a:r>
            <a:r>
              <a:rPr lang="es-CO" b="1" dirty="0" err="1"/>
              <a:t>Chancellor´s</a:t>
            </a:r>
            <a:r>
              <a:rPr lang="es-CO" b="1" dirty="0"/>
              <a:t> PhD </a:t>
            </a:r>
            <a:r>
              <a:rPr lang="es-CO" b="1" dirty="0" err="1"/>
              <a:t>Scholarship</a:t>
            </a:r>
            <a:r>
              <a:rPr lang="es-CO" b="1" dirty="0"/>
              <a:t>: </a:t>
            </a:r>
            <a:r>
              <a:rPr lang="es-CO" dirty="0"/>
              <a:t>Beca para doctorados, los estudiantes de maestría debe tener un promedio mínimo en su pregrado de 80%  o una maestría por investigación o con un componente de alta distinción. La beca cubre el 100% del valor del programa, además incluye un estipendio anual de $41.150 AUD para manutención, además el valor del seguro médico obligatorio de estudiante OSHC por la duración de la visa. (10 Becas disponibles al año).</a:t>
            </a:r>
          </a:p>
          <a:p>
            <a:r>
              <a:rPr lang="es-CO" b="1" dirty="0"/>
              <a:t> </a:t>
            </a:r>
            <a:endParaRPr lang="es-CO" dirty="0"/>
          </a:p>
          <a:p>
            <a:endParaRPr lang="es-CO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3732" y="755196"/>
            <a:ext cx="3200400" cy="142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5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45672" y="2947554"/>
            <a:ext cx="8566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err="1"/>
              <a:t>Science</a:t>
            </a:r>
            <a:r>
              <a:rPr lang="es-CO" b="1" dirty="0"/>
              <a:t> International </a:t>
            </a:r>
            <a:r>
              <a:rPr lang="es-CO" b="1" dirty="0" err="1"/>
              <a:t>Postgraduate</a:t>
            </a:r>
            <a:r>
              <a:rPr lang="es-CO" b="1" dirty="0"/>
              <a:t> </a:t>
            </a:r>
            <a:r>
              <a:rPr lang="es-CO" b="1" dirty="0" err="1"/>
              <a:t>Merit</a:t>
            </a:r>
            <a:r>
              <a:rPr lang="es-CO" b="1" dirty="0"/>
              <a:t> </a:t>
            </a:r>
            <a:r>
              <a:rPr lang="es-CO" b="1" dirty="0" err="1"/>
              <a:t>Awards</a:t>
            </a:r>
            <a:r>
              <a:rPr lang="es-CO" b="1" dirty="0"/>
              <a:t>: </a:t>
            </a:r>
            <a:r>
              <a:rPr lang="es-CO" dirty="0"/>
              <a:t>Beca por mérito académico para programas de </a:t>
            </a:r>
            <a:r>
              <a:rPr lang="es-CO" dirty="0" err="1"/>
              <a:t>maestria</a:t>
            </a:r>
            <a:r>
              <a:rPr lang="es-CO" dirty="0"/>
              <a:t>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coursework</a:t>
            </a:r>
            <a:r>
              <a:rPr lang="es-CO" dirty="0"/>
              <a:t> dentro de la facultad de ciencias, la beca cubre entre $6.000 AUD y $12.000 AUD sobre el valor total del programa.</a:t>
            </a:r>
          </a:p>
          <a:p>
            <a:r>
              <a:rPr lang="es-CO" b="1" dirty="0"/>
              <a:t> </a:t>
            </a:r>
            <a:endParaRPr lang="es-CO" dirty="0"/>
          </a:p>
          <a:p>
            <a:pPr lvl="0"/>
            <a:r>
              <a:rPr lang="es-CO" b="1" dirty="0" err="1"/>
              <a:t>The</a:t>
            </a:r>
            <a:r>
              <a:rPr lang="es-CO" b="1" dirty="0"/>
              <a:t> </a:t>
            </a:r>
            <a:r>
              <a:rPr lang="es-CO" b="1" dirty="0" err="1"/>
              <a:t>Dean´s</a:t>
            </a:r>
            <a:r>
              <a:rPr lang="es-CO" b="1" dirty="0"/>
              <a:t> </a:t>
            </a:r>
            <a:r>
              <a:rPr lang="es-CO" b="1" dirty="0" err="1"/>
              <a:t>Excellence</a:t>
            </a:r>
            <a:r>
              <a:rPr lang="es-CO" b="1" dirty="0"/>
              <a:t> of </a:t>
            </a:r>
            <a:r>
              <a:rPr lang="es-CO" b="1" dirty="0" err="1"/>
              <a:t>Science</a:t>
            </a:r>
            <a:r>
              <a:rPr lang="es-CO" b="1" dirty="0"/>
              <a:t> PhD </a:t>
            </a:r>
            <a:r>
              <a:rPr lang="es-CO" b="1" dirty="0" err="1"/>
              <a:t>Scholarship</a:t>
            </a:r>
            <a:r>
              <a:rPr lang="es-CO" b="1" dirty="0"/>
              <a:t>: </a:t>
            </a:r>
            <a:r>
              <a:rPr lang="es-CO" dirty="0"/>
              <a:t>Beca para doctorados en la facultad de ciencias, La beca cubre el 100% del valor del programa, además incluye un estipendio anual de $40.000 AUD para manutención, $5.000 AUD anules para viajes por investigación y conferencias, $5.000 AUD de inversión para investigación por año, además el valor del seguro médico obligatorio de estudiante OSHC por la duración de la visa.</a:t>
            </a:r>
          </a:p>
          <a:p>
            <a:endParaRPr lang="es-CO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709" y="430764"/>
            <a:ext cx="2638005" cy="23609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537" y="754207"/>
            <a:ext cx="3590925" cy="12763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36618" y="3034146"/>
            <a:ext cx="8478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/>
              <a:t>ACU International </a:t>
            </a:r>
            <a:r>
              <a:rPr lang="es-CO" b="1" dirty="0" err="1"/>
              <a:t>Student</a:t>
            </a:r>
            <a:r>
              <a:rPr lang="es-CO" b="1" dirty="0"/>
              <a:t> </a:t>
            </a:r>
            <a:r>
              <a:rPr lang="es-CO" b="1" dirty="0" err="1"/>
              <a:t>Scholarships</a:t>
            </a:r>
            <a:r>
              <a:rPr lang="es-CO" b="1" dirty="0"/>
              <a:t>: </a:t>
            </a:r>
            <a:r>
              <a:rPr lang="es-CO" dirty="0"/>
              <a:t>20</a:t>
            </a:r>
            <a:r>
              <a:rPr lang="es-CO" b="1" dirty="0"/>
              <a:t> </a:t>
            </a:r>
            <a:r>
              <a:rPr lang="es-CO" dirty="0"/>
              <a:t>Becas al año por méritos académicos para pregrados y posgrados, los estudiantes deben tener un promedio mínimo de 80% sobre su grado anterior (Bachillerato o Pregrado) la beca cubre el 50% del valor total del programa académico y para cursos de posgrado por investigación, también incluye estipendio anual para manutención (Valor no especificado).</a:t>
            </a:r>
          </a:p>
          <a:p>
            <a:r>
              <a:rPr lang="es-CO" b="1" dirty="0"/>
              <a:t> </a:t>
            </a:r>
            <a:endParaRPr lang="es-CO" dirty="0"/>
          </a:p>
          <a:p>
            <a:pPr lvl="0"/>
            <a:r>
              <a:rPr lang="es-CO" b="1" dirty="0"/>
              <a:t>PETER FABER BUSINESS SCHOOL PG SCHOLARSHIP:</a:t>
            </a:r>
            <a:r>
              <a:rPr lang="es-CO" dirty="0"/>
              <a:t> 90 Becas para programas en el área de negocios, equivalente a $1.000 AUD sobre el primer año del curso.</a:t>
            </a:r>
          </a:p>
          <a:p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2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new south wales austral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314" y="504780"/>
            <a:ext cx="8057515" cy="21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93028" y="3618411"/>
            <a:ext cx="816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BECAS PARA MBA : 2 BECAS DEL 100% PARA TODA LATINOAMERICA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104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9" r="6878"/>
          <a:stretch/>
        </p:blipFill>
        <p:spPr>
          <a:xfrm>
            <a:off x="14514" y="1"/>
            <a:ext cx="12177486" cy="6857998"/>
          </a:xfrm>
          <a:prstGeom prst="rect">
            <a:avLst/>
          </a:prstGeom>
        </p:spPr>
      </p:pic>
      <p:sp>
        <p:nvSpPr>
          <p:cNvPr id="6" name="Shape 119"/>
          <p:cNvSpPr/>
          <p:nvPr/>
        </p:nvSpPr>
        <p:spPr>
          <a:xfrm>
            <a:off x="2308433" y="1967346"/>
            <a:ext cx="7675419" cy="2737646"/>
          </a:xfrm>
          <a:prstGeom prst="rect">
            <a:avLst/>
          </a:prstGeom>
          <a:solidFill>
            <a:srgbClr val="EAF2FA">
              <a:alpha val="74902"/>
            </a:srgbClr>
          </a:solidFill>
          <a:ln w="12700">
            <a:miter lim="400000"/>
          </a:ln>
        </p:spPr>
        <p:txBody>
          <a:bodyPr lIns="97535" tIns="97535" rIns="97535" bIns="97535" anchor="ctr"/>
          <a:lstStyle/>
          <a:p>
            <a:pPr algn="ctr"/>
            <a:endParaRPr lang="es-C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04908" y="2408703"/>
            <a:ext cx="8682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847C"/>
                </a:solidFill>
              </a:rPr>
              <a:t>Becas</a:t>
            </a:r>
            <a:r>
              <a:rPr lang="en-US" sz="6000" dirty="0">
                <a:solidFill>
                  <a:srgbClr val="00847C"/>
                </a:solidFill>
              </a:rPr>
              <a:t> </a:t>
            </a:r>
            <a:r>
              <a:rPr lang="en-US" sz="6000" dirty="0" err="1">
                <a:solidFill>
                  <a:srgbClr val="00847C"/>
                </a:solidFill>
              </a:rPr>
              <a:t>en</a:t>
            </a:r>
            <a:r>
              <a:rPr lang="en-US" sz="6000" dirty="0">
                <a:solidFill>
                  <a:srgbClr val="00847C"/>
                </a:solidFill>
              </a:rPr>
              <a:t> New Zealand</a:t>
            </a:r>
          </a:p>
          <a:p>
            <a:pPr algn="ctr"/>
            <a:r>
              <a:rPr lang="en-US" sz="6000" dirty="0">
                <a:solidFill>
                  <a:srgbClr val="00847C"/>
                </a:solidFill>
              </a:rPr>
              <a:t>PhD hasta 100%</a:t>
            </a:r>
            <a:endParaRPr lang="es-CO" sz="6000" dirty="0">
              <a:solidFill>
                <a:srgbClr val="00847C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653143" y="188686"/>
            <a:ext cx="13425714" cy="9579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719" y="195889"/>
            <a:ext cx="5549836" cy="9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0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guatefuturo"/>
          <p:cNvSpPr>
            <a:spLocks noChangeAspect="1" noChangeArrowheads="1"/>
          </p:cNvSpPr>
          <p:nvPr/>
        </p:nvSpPr>
        <p:spPr bwMode="auto">
          <a:xfrm>
            <a:off x="155575" y="-144463"/>
            <a:ext cx="4699760" cy="46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pic>
        <p:nvPicPr>
          <p:cNvPr id="3078" name="Picture 6" descr="Resultado de imagen para guatefut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379" y="1825625"/>
            <a:ext cx="6944668" cy="40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9"/>
          <p:cNvSpPr>
            <a:spLocks noGrp="1"/>
          </p:cNvSpPr>
          <p:nvPr>
            <p:ph idx="1"/>
          </p:nvPr>
        </p:nvSpPr>
        <p:spPr>
          <a:xfrm>
            <a:off x="760927" y="550617"/>
            <a:ext cx="10515600" cy="1394093"/>
          </a:xfrm>
          <a:prstGeom prst="rect">
            <a:avLst/>
          </a:prstGeom>
          <a:solidFill>
            <a:srgbClr val="F4F4F4">
              <a:alpha val="63137"/>
            </a:srgbClr>
          </a:solidFill>
          <a:ln w="12700">
            <a:miter lim="400000"/>
          </a:ln>
        </p:spPr>
        <p:txBody>
          <a:bodyPr lIns="97535" tIns="97535" rIns="97535" bIns="97535" anchor="ctr"/>
          <a:lstStyle/>
          <a:p>
            <a:pPr marL="0" indent="0" algn="ctr">
              <a:buNone/>
            </a:pPr>
            <a:r>
              <a:rPr lang="es-GT" sz="7200" dirty="0" smtClean="0"/>
              <a:t>Convenios</a:t>
            </a:r>
            <a:endParaRPr lang="es-CO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70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272" y="0"/>
            <a:ext cx="2235654" cy="19667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3705" y="2191583"/>
            <a:ext cx="10554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b="1" dirty="0" err="1"/>
              <a:t>Endeavour</a:t>
            </a:r>
            <a:r>
              <a:rPr lang="es-CO" b="1" dirty="0"/>
              <a:t> </a:t>
            </a:r>
            <a:r>
              <a:rPr lang="es-CO" b="1" dirty="0" err="1"/>
              <a:t>Scholarships</a:t>
            </a:r>
            <a:r>
              <a:rPr lang="es-CO" b="1" dirty="0"/>
              <a:t> and </a:t>
            </a:r>
            <a:r>
              <a:rPr lang="es-CO" b="1" dirty="0" err="1"/>
              <a:t>Fellowships</a:t>
            </a:r>
            <a:r>
              <a:rPr lang="es-CO" b="1" dirty="0"/>
              <a:t>: </a:t>
            </a:r>
            <a:r>
              <a:rPr lang="es-CO" dirty="0"/>
              <a:t>Becas por mérito académico para posgrados, maestrías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coursework</a:t>
            </a:r>
            <a:r>
              <a:rPr lang="es-CO" dirty="0"/>
              <a:t>, maestría por investigación y doctorados. La beca incluye seguro médico obligatorio OSHC por el total de la duración de la visa, $3.000 AUD para tiquetes aéreos, $2.000 AUD para establecimiento, estipendio mensual hasta de $3.000 AUD, seguro de viaje, además de  $140.5000 AUD para valor del curso total en Maestrías y  $272.5000 AUD para Doctorados </a:t>
            </a:r>
            <a:r>
              <a:rPr lang="es-CO" dirty="0" err="1"/>
              <a:t>PhD´S</a:t>
            </a:r>
            <a:r>
              <a:rPr lang="es-CO" dirty="0" smtClean="0"/>
              <a:t>.</a:t>
            </a:r>
          </a:p>
          <a:p>
            <a:pPr lvl="0"/>
            <a:endParaRPr lang="es-CO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b="1" dirty="0"/>
              <a:t>IPRS (International </a:t>
            </a:r>
            <a:r>
              <a:rPr lang="es-CO" b="1" dirty="0" err="1"/>
              <a:t>Posgraduate</a:t>
            </a:r>
            <a:r>
              <a:rPr lang="es-CO" b="1" dirty="0"/>
              <a:t> </a:t>
            </a:r>
            <a:r>
              <a:rPr lang="es-CO" b="1" dirty="0" err="1"/>
              <a:t>Research</a:t>
            </a:r>
            <a:r>
              <a:rPr lang="es-CO" b="1" dirty="0"/>
              <a:t> </a:t>
            </a:r>
            <a:r>
              <a:rPr lang="es-CO" b="1" dirty="0" err="1" smtClean="0"/>
              <a:t>Scholarships</a:t>
            </a:r>
            <a:r>
              <a:rPr lang="es-CO" b="1" dirty="0" smtClean="0"/>
              <a:t>):</a:t>
            </a:r>
            <a:r>
              <a:rPr lang="es-CO" dirty="0" smtClean="0"/>
              <a:t> </a:t>
            </a:r>
            <a:r>
              <a:rPr lang="es-CO" dirty="0"/>
              <a:t>Beca por mérito académico para maestrías por investigación y Doctorados PhD, esta beca cubre el 100% del valor del programa por todos los años a cursar, más el seguro médico del estudiante y un dependiente si es el caso. 330 becas al año</a:t>
            </a:r>
            <a:r>
              <a:rPr lang="es-CO" dirty="0" smtClean="0"/>
              <a:t>.</a:t>
            </a:r>
          </a:p>
          <a:p>
            <a:pPr lvl="0"/>
            <a:endParaRPr lang="es-CO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b="1" dirty="0"/>
              <a:t>APA (</a:t>
            </a:r>
            <a:r>
              <a:rPr lang="es-CO" b="1" dirty="0" err="1"/>
              <a:t>Australian</a:t>
            </a:r>
            <a:r>
              <a:rPr lang="es-CO" b="1" dirty="0"/>
              <a:t> </a:t>
            </a:r>
            <a:r>
              <a:rPr lang="es-CO" b="1" dirty="0" err="1"/>
              <a:t>Postgraduate</a:t>
            </a:r>
            <a:r>
              <a:rPr lang="es-CO" b="1" dirty="0"/>
              <a:t> </a:t>
            </a:r>
            <a:r>
              <a:rPr lang="es-CO" b="1" dirty="0" err="1"/>
              <a:t>Awards</a:t>
            </a:r>
            <a:r>
              <a:rPr lang="es-CO" b="1" dirty="0"/>
              <a:t>)</a:t>
            </a:r>
            <a:r>
              <a:rPr lang="es-CO" dirty="0"/>
              <a:t>: Beca por mérito académico para estudiantes de programas de Maestría por investigación y doctorados PhD, esta beca equivale a $26.000 AUD por año para manutención del estudiante, se reparte en montos mensuales de </a:t>
            </a:r>
            <a:r>
              <a:rPr lang="es-CO" dirty="0" err="1"/>
              <a:t>aprox</a:t>
            </a:r>
            <a:r>
              <a:rPr lang="es-CO" dirty="0"/>
              <a:t> $2.200 AUD y es otorgada por el tiempo del programa a cursar sea de 2 o 3 años.</a:t>
            </a:r>
          </a:p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5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38" y="222203"/>
            <a:ext cx="3443232" cy="1535954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6058761"/>
              </p:ext>
            </p:extLst>
          </p:nvPr>
        </p:nvGraphicFramePr>
        <p:xfrm>
          <a:off x="1609860" y="2547484"/>
          <a:ext cx="8539982" cy="286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414">
                  <a:extLst>
                    <a:ext uri="{9D8B030D-6E8A-4147-A177-3AD203B41FA5}">
                      <a16:colId xmlns="" xmlns:a16="http://schemas.microsoft.com/office/drawing/2014/main" val="2149943734"/>
                    </a:ext>
                  </a:extLst>
                </a:gridCol>
                <a:gridCol w="1194533">
                  <a:extLst>
                    <a:ext uri="{9D8B030D-6E8A-4147-A177-3AD203B41FA5}">
                      <a16:colId xmlns="" xmlns:a16="http://schemas.microsoft.com/office/drawing/2014/main" val="2139482554"/>
                    </a:ext>
                  </a:extLst>
                </a:gridCol>
                <a:gridCol w="2991187">
                  <a:extLst>
                    <a:ext uri="{9D8B030D-6E8A-4147-A177-3AD203B41FA5}">
                      <a16:colId xmlns="" xmlns:a16="http://schemas.microsoft.com/office/drawing/2014/main" val="660516234"/>
                    </a:ext>
                  </a:extLst>
                </a:gridCol>
                <a:gridCol w="2834848">
                  <a:extLst>
                    <a:ext uri="{9D8B030D-6E8A-4147-A177-3AD203B41FA5}">
                      <a16:colId xmlns="" xmlns:a16="http://schemas.microsoft.com/office/drawing/2014/main" val="1108448607"/>
                    </a:ext>
                  </a:extLst>
                </a:gridCol>
              </a:tblGrid>
              <a:tr h="649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Programs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Opening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&amp;  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Closing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date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Course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of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76478607"/>
                  </a:ext>
                </a:extLst>
              </a:tr>
              <a:tr h="1173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Guatefuturo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y 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Hondufuturo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*Masters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Coursework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*Monash provides 10% extra discount</a:t>
                      </a:r>
                      <a:r>
                        <a:rPr lang="en-US" sz="1800" b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to students selected by 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Guatefuturo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Hondufuturo</a:t>
                      </a:r>
                      <a:endParaRPr lang="es-CO" sz="18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287689"/>
                  </a:ext>
                </a:extLst>
              </a:tr>
              <a:tr h="1044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 PhD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117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9378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u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575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9086628"/>
              </p:ext>
            </p:extLst>
          </p:nvPr>
        </p:nvGraphicFramePr>
        <p:xfrm>
          <a:off x="1609860" y="2547484"/>
          <a:ext cx="8539982" cy="286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414">
                  <a:extLst>
                    <a:ext uri="{9D8B030D-6E8A-4147-A177-3AD203B41FA5}">
                      <a16:colId xmlns="" xmlns:a16="http://schemas.microsoft.com/office/drawing/2014/main" val="2149943734"/>
                    </a:ext>
                  </a:extLst>
                </a:gridCol>
                <a:gridCol w="1194533">
                  <a:extLst>
                    <a:ext uri="{9D8B030D-6E8A-4147-A177-3AD203B41FA5}">
                      <a16:colId xmlns="" xmlns:a16="http://schemas.microsoft.com/office/drawing/2014/main" val="2139482554"/>
                    </a:ext>
                  </a:extLst>
                </a:gridCol>
                <a:gridCol w="2991187">
                  <a:extLst>
                    <a:ext uri="{9D8B030D-6E8A-4147-A177-3AD203B41FA5}">
                      <a16:colId xmlns="" xmlns:a16="http://schemas.microsoft.com/office/drawing/2014/main" val="660516234"/>
                    </a:ext>
                  </a:extLst>
                </a:gridCol>
                <a:gridCol w="2834848">
                  <a:extLst>
                    <a:ext uri="{9D8B030D-6E8A-4147-A177-3AD203B41FA5}">
                      <a16:colId xmlns="" xmlns:a16="http://schemas.microsoft.com/office/drawing/2014/main" val="1108448607"/>
                    </a:ext>
                  </a:extLst>
                </a:gridCol>
              </a:tblGrid>
              <a:tr h="649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Programs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Opening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&amp;  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Closing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date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Course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of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76478607"/>
                  </a:ext>
                </a:extLst>
              </a:tr>
              <a:tr h="1173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Guatefuturo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*Masters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Coursework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*UWA provides 25% extra discount</a:t>
                      </a:r>
                      <a:r>
                        <a:rPr lang="en-US" sz="1800" b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to students selected by 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Guatefuturo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Hondufuturo</a:t>
                      </a:r>
                      <a:endParaRPr lang="es-CO" sz="18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287689"/>
                  </a:ext>
                </a:extLst>
              </a:tr>
              <a:tr h="1044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 PhD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117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0932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9743892"/>
              </p:ext>
            </p:extLst>
          </p:nvPr>
        </p:nvGraphicFramePr>
        <p:xfrm>
          <a:off x="1841679" y="2560668"/>
          <a:ext cx="8539982" cy="340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414">
                  <a:extLst>
                    <a:ext uri="{9D8B030D-6E8A-4147-A177-3AD203B41FA5}">
                      <a16:colId xmlns="" xmlns:a16="http://schemas.microsoft.com/office/drawing/2014/main" val="2149943734"/>
                    </a:ext>
                  </a:extLst>
                </a:gridCol>
                <a:gridCol w="1194533">
                  <a:extLst>
                    <a:ext uri="{9D8B030D-6E8A-4147-A177-3AD203B41FA5}">
                      <a16:colId xmlns="" xmlns:a16="http://schemas.microsoft.com/office/drawing/2014/main" val="2139482554"/>
                    </a:ext>
                  </a:extLst>
                </a:gridCol>
                <a:gridCol w="2991187">
                  <a:extLst>
                    <a:ext uri="{9D8B030D-6E8A-4147-A177-3AD203B41FA5}">
                      <a16:colId xmlns="" xmlns:a16="http://schemas.microsoft.com/office/drawing/2014/main" val="660516234"/>
                    </a:ext>
                  </a:extLst>
                </a:gridCol>
                <a:gridCol w="2834848">
                  <a:extLst>
                    <a:ext uri="{9D8B030D-6E8A-4147-A177-3AD203B41FA5}">
                      <a16:colId xmlns="" xmlns:a16="http://schemas.microsoft.com/office/drawing/2014/main" val="1108448607"/>
                    </a:ext>
                  </a:extLst>
                </a:gridCol>
              </a:tblGrid>
              <a:tr h="649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Programs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Opening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&amp;  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Closing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date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Course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of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76478607"/>
                  </a:ext>
                </a:extLst>
              </a:tr>
              <a:tr h="1173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Guatefuturo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*Masters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Coursework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8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 becas completas de matrícula para estudiantes de PhD (4 años), Professional </a:t>
                      </a:r>
                      <a:r>
                        <a:rPr lang="es-GT" sz="1800" b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Doctorate</a:t>
                      </a:r>
                      <a:r>
                        <a:rPr lang="es-GT" sz="18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años) y Master </a:t>
                      </a:r>
                      <a:r>
                        <a:rPr lang="es-GT" sz="1800" b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GT" sz="18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800" b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s-GT" sz="18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 años); y tres medias becas de matrícula para PhD (3 años), Professional </a:t>
                      </a:r>
                      <a:r>
                        <a:rPr lang="es-GT" sz="1800" b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Doctorates</a:t>
                      </a:r>
                      <a:r>
                        <a:rPr lang="es-GT" sz="18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años) y Master </a:t>
                      </a:r>
                      <a:r>
                        <a:rPr lang="es-GT" sz="1800" b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GT" sz="18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800" b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s-GT" sz="18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 años)</a:t>
                      </a:r>
                      <a:endParaRPr lang="en-US" sz="18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287689"/>
                  </a:ext>
                </a:extLst>
              </a:tr>
              <a:tr h="15645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 PhD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1172126"/>
                  </a:ext>
                </a:extLst>
              </a:tr>
            </a:tbl>
          </a:graphicData>
        </a:graphic>
      </p:graphicFrame>
      <p:pic>
        <p:nvPicPr>
          <p:cNvPr id="5124" name="Picture 4" descr="Resultado de imagen para victoria university melbour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59" y="491278"/>
            <a:ext cx="4321890" cy="15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06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876964" y="1356636"/>
          <a:ext cx="10543308" cy="471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108">
                  <a:extLst>
                    <a:ext uri="{9D8B030D-6E8A-4147-A177-3AD203B41FA5}">
                      <a16:colId xmlns="" xmlns:a16="http://schemas.microsoft.com/office/drawing/2014/main" val="3417498373"/>
                    </a:ext>
                  </a:extLst>
                </a:gridCol>
                <a:gridCol w="1911927">
                  <a:extLst>
                    <a:ext uri="{9D8B030D-6E8A-4147-A177-3AD203B41FA5}">
                      <a16:colId xmlns="" xmlns:a16="http://schemas.microsoft.com/office/drawing/2014/main" val="307376512"/>
                    </a:ext>
                  </a:extLst>
                </a:gridCol>
                <a:gridCol w="2673927">
                  <a:extLst>
                    <a:ext uri="{9D8B030D-6E8A-4147-A177-3AD203B41FA5}">
                      <a16:colId xmlns="" xmlns:a16="http://schemas.microsoft.com/office/drawing/2014/main" val="3501888271"/>
                    </a:ext>
                  </a:extLst>
                </a:gridCol>
                <a:gridCol w="3412346">
                  <a:extLst>
                    <a:ext uri="{9D8B030D-6E8A-4147-A177-3AD203B41FA5}">
                      <a16:colId xmlns="" xmlns:a16="http://schemas.microsoft.com/office/drawing/2014/main" val="431120200"/>
                    </a:ext>
                  </a:extLst>
                </a:gridCol>
              </a:tblGrid>
              <a:tr h="5919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Programs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Opening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&amp;  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Closing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date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Course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of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30029741"/>
                  </a:ext>
                </a:extLst>
              </a:tr>
              <a:tr h="8829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Endeavour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 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Postgraduate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 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Scholarships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(EPS)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1/4 – 30/6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*Masters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Coursework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*Full tuition fee $15,000 up to </a:t>
                      </a: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24‐48month</a:t>
                      </a:r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    </a:t>
                      </a:r>
                      <a:endParaRPr lang="en-US" sz="1800" b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Stipend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of $3,000/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month</a:t>
                      </a:r>
                      <a:endParaRPr lang="es-CO" sz="1800" b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Travel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allowance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$3,000</a:t>
                      </a:r>
                      <a:endParaRPr lang="es-CO" sz="18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*Establishment 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allowance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$4,000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*Overseas Student Health Cover  Up to $140,500 (Masters) and up to      $272,500 (PhD)</a:t>
                      </a:r>
                      <a:endParaRPr lang="en-US" sz="18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949961"/>
                  </a:ext>
                </a:extLst>
              </a:tr>
              <a:tr h="5919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*Masters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Research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6903615"/>
                  </a:ext>
                </a:extLst>
              </a:tr>
              <a:tr h="2648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*PhD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9607037"/>
                  </a:ext>
                </a:extLst>
              </a:tr>
            </a:tbl>
          </a:graphicData>
        </a:graphic>
      </p:graphicFrame>
      <p:pic>
        <p:nvPicPr>
          <p:cNvPr id="8" name="Picture 2" descr="Resultado de imagen de UTS UNIVERSIT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57"/>
          <a:stretch/>
        </p:blipFill>
        <p:spPr bwMode="auto">
          <a:xfrm>
            <a:off x="22341" y="46747"/>
            <a:ext cx="2381250" cy="11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4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063820" y="1602560"/>
          <a:ext cx="10515600" cy="450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780">
                  <a:extLst>
                    <a:ext uri="{9D8B030D-6E8A-4147-A177-3AD203B41FA5}">
                      <a16:colId xmlns="" xmlns:a16="http://schemas.microsoft.com/office/drawing/2014/main" val="297693757"/>
                    </a:ext>
                  </a:extLst>
                </a:gridCol>
                <a:gridCol w="1881051">
                  <a:extLst>
                    <a:ext uri="{9D8B030D-6E8A-4147-A177-3AD203B41FA5}">
                      <a16:colId xmlns="" xmlns:a16="http://schemas.microsoft.com/office/drawing/2014/main" val="2613628678"/>
                    </a:ext>
                  </a:extLst>
                </a:gridCol>
                <a:gridCol w="2521714">
                  <a:extLst>
                    <a:ext uri="{9D8B030D-6E8A-4147-A177-3AD203B41FA5}">
                      <a16:colId xmlns="" xmlns:a16="http://schemas.microsoft.com/office/drawing/2014/main" val="1392117863"/>
                    </a:ext>
                  </a:extLst>
                </a:gridCol>
                <a:gridCol w="3519055">
                  <a:extLst>
                    <a:ext uri="{9D8B030D-6E8A-4147-A177-3AD203B41FA5}">
                      <a16:colId xmlns="" xmlns:a16="http://schemas.microsoft.com/office/drawing/2014/main" val="883919518"/>
                    </a:ext>
                  </a:extLst>
                </a:gridCol>
              </a:tblGrid>
              <a:tr h="6040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Programs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Opening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&amp;  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Closing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date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Course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of </a:t>
                      </a:r>
                      <a:r>
                        <a:rPr lang="es-CO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6579355"/>
                  </a:ext>
                </a:extLst>
              </a:tr>
              <a:tr h="900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International </a:t>
                      </a: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Postgraduate</a:t>
                      </a:r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 Research Scholarships </a:t>
                      </a:r>
                      <a:endParaRPr lang="en-US" sz="1800" b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(IPRS) 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1/5 – 20/8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*Masters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Research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 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*Full</a:t>
                      </a:r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tuition fee for 3 </a:t>
                      </a: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years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 </a:t>
                      </a:r>
                      <a:r>
                        <a:rPr lang="es-CO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r>
                        <a:rPr lang="es-CO" sz="1800" b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Stipend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of $26,682/annum#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*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Overseas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Student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Health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s-CO" sz="1800" b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Cover</a:t>
                      </a:r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(Extension</a:t>
                      </a:r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on case‐by‐case  #</a:t>
                      </a:r>
                      <a:r>
                        <a:rPr lang="en-US" sz="18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rate, subject to change)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117808"/>
                  </a:ext>
                </a:extLst>
              </a:tr>
              <a:tr h="29995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*PhD</a:t>
                      </a:r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8714001"/>
                  </a:ext>
                </a:extLst>
              </a:tr>
            </a:tbl>
          </a:graphicData>
        </a:graphic>
      </p:graphicFrame>
      <p:pic>
        <p:nvPicPr>
          <p:cNvPr id="8" name="Picture 2" descr="Resultado de imagen de UTS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1" y="46747"/>
            <a:ext cx="2381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0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34065"/>
            <a:ext cx="10515600" cy="1325563"/>
          </a:xfrm>
        </p:spPr>
        <p:txBody>
          <a:bodyPr/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latin typeface="+mn-lt"/>
              </a:rPr>
              <a:t>GRIFFITH UNIVERSITY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1399309" y="2316162"/>
          <a:ext cx="9468988" cy="355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477">
                  <a:extLst>
                    <a:ext uri="{9D8B030D-6E8A-4147-A177-3AD203B41FA5}">
                      <a16:colId xmlns="" xmlns:a16="http://schemas.microsoft.com/office/drawing/2014/main" val="4179600187"/>
                    </a:ext>
                  </a:extLst>
                </a:gridCol>
                <a:gridCol w="2493867">
                  <a:extLst>
                    <a:ext uri="{9D8B030D-6E8A-4147-A177-3AD203B41FA5}">
                      <a16:colId xmlns="" xmlns:a16="http://schemas.microsoft.com/office/drawing/2014/main" val="2878406431"/>
                    </a:ext>
                  </a:extLst>
                </a:gridCol>
                <a:gridCol w="2322951">
                  <a:extLst>
                    <a:ext uri="{9D8B030D-6E8A-4147-A177-3AD203B41FA5}">
                      <a16:colId xmlns="" xmlns:a16="http://schemas.microsoft.com/office/drawing/2014/main" val="680682509"/>
                    </a:ext>
                  </a:extLst>
                </a:gridCol>
                <a:gridCol w="2066693">
                  <a:extLst>
                    <a:ext uri="{9D8B030D-6E8A-4147-A177-3AD203B41FA5}">
                      <a16:colId xmlns="" xmlns:a16="http://schemas.microsoft.com/office/drawing/2014/main" val="3047430929"/>
                    </a:ext>
                  </a:extLst>
                </a:gridCol>
              </a:tblGrid>
              <a:tr h="696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Scholarship</a:t>
                      </a:r>
                      <a:r>
                        <a:rPr lang="es-C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Programs</a:t>
                      </a:r>
                      <a:endParaRPr lang="es-CO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Value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Eligible</a:t>
                      </a:r>
                      <a:r>
                        <a:rPr lang="es-CO" dirty="0" smtClean="0"/>
                        <a:t> </a:t>
                      </a:r>
                      <a:r>
                        <a:rPr lang="es-CO" dirty="0" err="1" smtClean="0"/>
                        <a:t>Program</a:t>
                      </a:r>
                      <a:r>
                        <a:rPr lang="es-CO" dirty="0" smtClean="0"/>
                        <a:t> (s)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Apply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baseline="0" dirty="0" err="1" smtClean="0"/>
                        <a:t>by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8285776"/>
                  </a:ext>
                </a:extLst>
              </a:tr>
              <a:tr h="1431602"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Griffith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international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Undergraduate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Excellence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Scholarship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$10,000 (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two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tution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payments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$5,000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each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first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two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trimesters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All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undergraduate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programas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T3. – 30 June 2017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7841946"/>
                  </a:ext>
                </a:extLst>
              </a:tr>
              <a:tr h="1431602"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Griffith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International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Family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Scholarship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$1,000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towards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first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trimester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tution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fees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Undergraduate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posgraduate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coursework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Applications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may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be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submitted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at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any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time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2002508"/>
                  </a:ext>
                </a:extLst>
              </a:tr>
            </a:tbl>
          </a:graphicData>
        </a:graphic>
      </p:graphicFrame>
      <p:pic>
        <p:nvPicPr>
          <p:cNvPr id="2050" name="Picture 2" descr="Resultado de imagen de griffith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0" y="60079"/>
            <a:ext cx="2614113" cy="18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3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latin typeface="+mn-lt"/>
              </a:rPr>
              <a:t>UNIVERSITY OF SOUTH AUSTRALIA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088" y="5208022"/>
            <a:ext cx="4621823" cy="142046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39354" y="2134857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Vice Chancellor’s International Excellence Scholarship Recipients will receive a 50% reduction in their student contributions (tuition fees) for up to four years of full-time study. Up to 20 scholarships are available in 2017 for undergraduate or postgraduate (by coursework) degree.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62629" y="931361"/>
            <a:ext cx="547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Resultado de imagen de UNIVERSITY OF SOUTH AUSTRA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388"/>
            <a:ext cx="2571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4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15590" y="2076994"/>
            <a:ext cx="63877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International Merit Scholarship Recipients will receive a 25% reduction in their student contributions (tuition fees) for their first year of study into their chosen program, up to a maximum of two semesters or eight courses. Students are automatically assessed when applying for an eligible program.</a:t>
            </a:r>
          </a:p>
          <a:p>
            <a:endParaRPr lang="es-CO" dirty="0"/>
          </a:p>
        </p:txBody>
      </p:sp>
      <p:pic>
        <p:nvPicPr>
          <p:cNvPr id="5" name="Picture 2" descr="Resultado de imagen de UNIVERSITY OF SOUTH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388"/>
            <a:ext cx="2571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24150" y="574766"/>
            <a:ext cx="704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70C0"/>
                </a:solidFill>
              </a:rPr>
              <a:t>UNIVERSITY OF SOUTH AUSTRALIA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279" y="5409661"/>
            <a:ext cx="3930607" cy="12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9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1423" y="299133"/>
            <a:ext cx="10515600" cy="1325563"/>
          </a:xfrm>
        </p:spPr>
        <p:txBody>
          <a:bodyPr/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latin typeface="+mn-lt"/>
              </a:rPr>
              <a:t>MACQUARIE UNIVERSITY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035947"/>
              </p:ext>
            </p:extLst>
          </p:nvPr>
        </p:nvGraphicFramePr>
        <p:xfrm>
          <a:off x="838200" y="1027906"/>
          <a:ext cx="10654146" cy="272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382">
                  <a:extLst>
                    <a:ext uri="{9D8B030D-6E8A-4147-A177-3AD203B41FA5}">
                      <a16:colId xmlns="" xmlns:a16="http://schemas.microsoft.com/office/drawing/2014/main" val="1920601017"/>
                    </a:ext>
                  </a:extLst>
                </a:gridCol>
                <a:gridCol w="3551382">
                  <a:extLst>
                    <a:ext uri="{9D8B030D-6E8A-4147-A177-3AD203B41FA5}">
                      <a16:colId xmlns="" xmlns:a16="http://schemas.microsoft.com/office/drawing/2014/main" val="2569222650"/>
                    </a:ext>
                  </a:extLst>
                </a:gridCol>
                <a:gridCol w="3551382">
                  <a:extLst>
                    <a:ext uri="{9D8B030D-6E8A-4147-A177-3AD203B41FA5}">
                      <a16:colId xmlns="" xmlns:a16="http://schemas.microsoft.com/office/drawing/2014/main" val="2372268494"/>
                    </a:ext>
                  </a:extLst>
                </a:gridCol>
              </a:tblGrid>
              <a:tr h="334099"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Scholarship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Value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Elegibility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728077"/>
                  </a:ext>
                </a:extLst>
              </a:tr>
              <a:tr h="2358063">
                <a:tc>
                  <a:txBody>
                    <a:bodyPr/>
                    <a:lstStyle/>
                    <a:p>
                      <a:pPr algn="ctr"/>
                      <a:endParaRPr lang="es-CO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CO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CO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Latin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America</a:t>
                      </a: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Scholarship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CO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CO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AU$ 5,000 </a:t>
                      </a:r>
                      <a:r>
                        <a:rPr lang="es-CO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Annually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CO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 a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citizen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a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Latin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American country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 elegible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selected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full time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course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study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at MQ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Students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who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are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on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 English-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packaged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course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are elegible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this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scholarship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if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they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commence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their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course</a:t>
                      </a:r>
                      <a:r>
                        <a:rPr lang="es-CO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 2017</a:t>
                      </a:r>
                      <a:endParaRPr lang="es-CO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2055239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13" y="-18960"/>
            <a:ext cx="2897230" cy="10845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7" y="6058197"/>
            <a:ext cx="2318401" cy="7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4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1391</Words>
  <Application>Microsoft Office PowerPoint</Application>
  <PresentationFormat>Custom</PresentationFormat>
  <Paragraphs>204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Tema de Office</vt:lpstr>
      <vt:lpstr>Slide 1</vt:lpstr>
      <vt:lpstr>Slide 2</vt:lpstr>
      <vt:lpstr>Slide 3</vt:lpstr>
      <vt:lpstr>Slide 4</vt:lpstr>
      <vt:lpstr>Slide 5</vt:lpstr>
      <vt:lpstr>GRIFFITH UNIVERSITY </vt:lpstr>
      <vt:lpstr>UNIVERSITY OF SOUTH AUSTRALIA </vt:lpstr>
      <vt:lpstr>Slide 8</vt:lpstr>
      <vt:lpstr>MACQUARIE UNIVERSITY </vt:lpstr>
      <vt:lpstr>THE UNIVERSITY OF SYDNEY </vt:lpstr>
      <vt:lpstr>LA TROBE UNIVERSITY </vt:lpstr>
      <vt:lpstr>Slide 12</vt:lpstr>
      <vt:lpstr>Slide 13</vt:lpstr>
      <vt:lpstr>Slide 14</vt:lpstr>
      <vt:lpstr>Slide 15</vt:lpstr>
      <vt:lpstr>10 BECAS SON OFRECIDAS EN 2017,                     CON CINCO DISPONIBLES EN SEMESTRE 1 Y CINCO EN SEMESTRE 2</vt:lpstr>
      <vt:lpstr>10 BECAS SON OFRECIDAS EN 2017,                     CON CINCO DISPONIBLES EN SEMESTRE 1 Y CINCO EN SEMESTRE 2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AO-Bogota7</dc:creator>
  <cp:lastModifiedBy>luis</cp:lastModifiedBy>
  <cp:revision>8</cp:revision>
  <dcterms:created xsi:type="dcterms:W3CDTF">2017-05-25T21:09:55Z</dcterms:created>
  <dcterms:modified xsi:type="dcterms:W3CDTF">2017-07-03T03:11:13Z</dcterms:modified>
</cp:coreProperties>
</file>